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sldIdLst>
    <p:sldId id="257" r:id="rId2"/>
    <p:sldId id="258" r:id="rId3"/>
    <p:sldId id="256" r:id="rId4"/>
    <p:sldId id="259" r:id="rId5"/>
    <p:sldId id="260" r:id="rId6"/>
    <p:sldId id="27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30CF67-81DF-4B86-80B7-1209E8CE2828}" type="datetimeFigureOut">
              <a:rPr lang="ko-KR" altLang="en-US" smtClean="0"/>
              <a:t>2015-08-26</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73F6ED-F132-4FA5-9B36-6AFF7F41E1CF}" type="slidenum">
              <a:rPr lang="ko-KR" altLang="en-US" smtClean="0"/>
              <a:t>‹#›</a:t>
            </a:fld>
            <a:endParaRPr lang="ko-KR" altLang="en-US"/>
          </a:p>
        </p:txBody>
      </p:sp>
    </p:spTree>
    <p:extLst>
      <p:ext uri="{BB962C8B-B14F-4D97-AF65-F5344CB8AC3E}">
        <p14:creationId xmlns:p14="http://schemas.microsoft.com/office/powerpoint/2010/main" val="25674646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E607EDA0-43D9-459F-8FCA-79A1163AD49F}"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92673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AB12CC17-8624-4B38-A0C5-EEF7C2254825}"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3813923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9874CDF-8156-4C0F-AB80-1875FEB17665}"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2369107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4017517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3EA93D33-EA09-438F-AAD1-E7057E1D2189}"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421544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8481A974-E1B6-4E36-9401-6AA713A08825}" type="datetime1">
              <a:rPr lang="ko-KR" altLang="en-US" smtClean="0"/>
              <a:t>2015-08-26</a:t>
            </a:fld>
            <a:endParaRPr lang="ko-KR" altLang="en-US"/>
          </a:p>
        </p:txBody>
      </p:sp>
      <p:sp>
        <p:nvSpPr>
          <p:cNvPr id="6" name="바닥글 개체 틀 5"/>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7" name="슬라이드 번호 개체 틀 6"/>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3569098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EE34C124-5934-4957-9A7A-23BA75CD5AC7}" type="datetime1">
              <a:rPr lang="ko-KR" altLang="en-US" smtClean="0"/>
              <a:t>2015-08-26</a:t>
            </a:fld>
            <a:endParaRPr lang="ko-KR" altLang="en-US"/>
          </a:p>
        </p:txBody>
      </p:sp>
      <p:sp>
        <p:nvSpPr>
          <p:cNvPr id="8" name="바닥글 개체 틀 7"/>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9" name="슬라이드 번호 개체 틀 8"/>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300262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8FC2DE88-08FF-4221-9ECF-2A02EDDC904B}" type="datetime1">
              <a:rPr lang="ko-KR" altLang="en-US" smtClean="0"/>
              <a:t>2015-08-26</a:t>
            </a:fld>
            <a:endParaRPr lang="ko-KR" altLang="en-US"/>
          </a:p>
        </p:txBody>
      </p:sp>
      <p:sp>
        <p:nvSpPr>
          <p:cNvPr id="4" name="바닥글 개체 틀 3"/>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5" name="슬라이드 번호 개체 틀 4"/>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2137998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DCA776AE-840E-44FA-A3B3-A0F841BDAD0B}" type="datetime1">
              <a:rPr lang="ko-KR" altLang="en-US" smtClean="0"/>
              <a:t>2015-08-26</a:t>
            </a:fld>
            <a:endParaRPr lang="ko-KR" altLang="en-US"/>
          </a:p>
        </p:txBody>
      </p:sp>
      <p:sp>
        <p:nvSpPr>
          <p:cNvPr id="3" name="바닥글 개체 틀 2"/>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4" name="슬라이드 번호 개체 틀 3"/>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1039812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9A33808-5A63-45C1-A5FA-06A3085F4F4A}" type="datetime1">
              <a:rPr lang="ko-KR" altLang="en-US" smtClean="0"/>
              <a:t>2015-08-26</a:t>
            </a:fld>
            <a:endParaRPr lang="ko-KR" altLang="en-US"/>
          </a:p>
        </p:txBody>
      </p:sp>
      <p:sp>
        <p:nvSpPr>
          <p:cNvPr id="6" name="바닥글 개체 틀 5"/>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7" name="슬라이드 번호 개체 틀 6"/>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3129761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194C570D-5060-4121-A7D6-A60DEFE64B13}" type="datetime1">
              <a:rPr lang="ko-KR" altLang="en-US" smtClean="0"/>
              <a:t>2015-08-26</a:t>
            </a:fld>
            <a:endParaRPr lang="ko-KR" altLang="en-US"/>
          </a:p>
        </p:txBody>
      </p:sp>
      <p:sp>
        <p:nvSpPr>
          <p:cNvPr id="6" name="바닥글 개체 틀 5"/>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7" name="슬라이드 번호 개체 틀 6"/>
          <p:cNvSpPr>
            <a:spLocks noGrp="1"/>
          </p:cNvSpPr>
          <p:nvPr>
            <p:ph type="sldNum" sz="quarter" idx="12"/>
          </p:nvPr>
        </p:nvSpPr>
        <p:spPr/>
        <p:txBody>
          <a:body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306144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07E6E0-107E-43E3-B41F-03CE9D19046A}" type="datetime1">
              <a:rPr lang="ko-KR" altLang="en-US" smtClean="0"/>
              <a:t>2015-08-26</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D6AD8-2A38-4EE9-B5D9-A71330593602}" type="slidenum">
              <a:rPr lang="ko-KR" altLang="en-US" smtClean="0"/>
              <a:t>‹#›</a:t>
            </a:fld>
            <a:endParaRPr lang="ko-KR" altLang="en-US"/>
          </a:p>
        </p:txBody>
      </p:sp>
    </p:spTree>
    <p:extLst>
      <p:ext uri="{BB962C8B-B14F-4D97-AF65-F5344CB8AC3E}">
        <p14:creationId xmlns:p14="http://schemas.microsoft.com/office/powerpoint/2010/main" val="4261876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제목 5"/>
          <p:cNvSpPr>
            <a:spLocks noGrp="1"/>
          </p:cNvSpPr>
          <p:nvPr>
            <p:ph type="title"/>
          </p:nvPr>
        </p:nvSpPr>
        <p:spPr/>
        <p:txBody>
          <a:bodyPr/>
          <a:lstStyle/>
          <a:p>
            <a:r>
              <a:rPr lang="en-US" altLang="ko-KR" dirty="0" smtClean="0"/>
              <a:t>Biography</a:t>
            </a:r>
            <a:endParaRPr lang="ko-KR" altLang="en-US" dirty="0"/>
          </a:p>
        </p:txBody>
      </p:sp>
      <p:sp>
        <p:nvSpPr>
          <p:cNvPr id="7" name="내용 개체 틀 6"/>
          <p:cNvSpPr>
            <a:spLocks noGrp="1"/>
          </p:cNvSpPr>
          <p:nvPr>
            <p:ph idx="1"/>
          </p:nvPr>
        </p:nvSpPr>
        <p:spPr/>
        <p:txBody>
          <a:bodyPr>
            <a:normAutofit lnSpcReduction="10000"/>
          </a:bodyPr>
          <a:lstStyle/>
          <a:p>
            <a:r>
              <a:rPr lang="en-US" altLang="ko-KR" dirty="0" smtClean="0"/>
              <a:t> born into a prominent Puritan family in Salem, Massachusetts in 1804. </a:t>
            </a:r>
          </a:p>
          <a:p>
            <a:r>
              <a:rPr lang="en-US" altLang="ko-KR" dirty="0" smtClean="0"/>
              <a:t>His ancestors, among the earliest settlers, included John </a:t>
            </a:r>
            <a:r>
              <a:rPr lang="en-US" altLang="ko-KR" dirty="0" err="1" smtClean="0"/>
              <a:t>Hathorne</a:t>
            </a:r>
            <a:r>
              <a:rPr lang="en-US" altLang="ko-KR" dirty="0" smtClean="0"/>
              <a:t>, a judge at the Salem witchcraft trials of 1692.</a:t>
            </a:r>
          </a:p>
          <a:p>
            <a:r>
              <a:rPr lang="en-US" altLang="ko-KR" dirty="0" smtClean="0"/>
              <a:t>After his father, a sea captain, died of yellow fever when Hawthorne was four, he was raised by his widowed mother in an atmosphere of mournful seclusion. </a:t>
            </a:r>
            <a:endParaRPr lang="ko-KR" altLang="en-US" dirty="0"/>
          </a:p>
        </p:txBody>
      </p:sp>
    </p:spTree>
    <p:extLst>
      <p:ext uri="{BB962C8B-B14F-4D97-AF65-F5344CB8AC3E}">
        <p14:creationId xmlns:p14="http://schemas.microsoft.com/office/powerpoint/2010/main" val="3811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Goody </a:t>
            </a:r>
            <a:r>
              <a:rPr lang="en-US" altLang="ko-KR" dirty="0" err="1" smtClean="0"/>
              <a:t>Cloyse</a:t>
            </a:r>
            <a:endParaRPr lang="ko-KR" altLang="en-US" dirty="0"/>
          </a:p>
        </p:txBody>
      </p:sp>
      <p:sp>
        <p:nvSpPr>
          <p:cNvPr id="3" name="내용 개체 틀 2"/>
          <p:cNvSpPr>
            <a:spLocks noGrp="1"/>
          </p:cNvSpPr>
          <p:nvPr>
            <p:ph idx="1"/>
          </p:nvPr>
        </p:nvSpPr>
        <p:spPr/>
        <p:txBody>
          <a:bodyPr>
            <a:normAutofit lnSpcReduction="10000"/>
          </a:bodyPr>
          <a:lstStyle/>
          <a:p>
            <a:r>
              <a:rPr lang="en-US" altLang="ko-KR" dirty="0" smtClean="0"/>
              <a:t> A citizen of Salem Village who reveals herself to be a witch. Goody </a:t>
            </a:r>
            <a:r>
              <a:rPr lang="en-US" altLang="ko-KR" dirty="0" err="1" smtClean="0"/>
              <a:t>Cloyse</a:t>
            </a:r>
            <a:r>
              <a:rPr lang="en-US" altLang="ko-KR" dirty="0" smtClean="0"/>
              <a:t> is a Christian woman who helps young people learn the Bible, but in secret she performs magic ceremonies and attends witch meetings in the forest. Goody </a:t>
            </a:r>
            <a:r>
              <a:rPr lang="en-US" altLang="ko-KR" dirty="0" err="1" smtClean="0"/>
              <a:t>Cloyse</a:t>
            </a:r>
            <a:r>
              <a:rPr lang="en-US" altLang="ko-KR" dirty="0" smtClean="0"/>
              <a:t> was the name of an actual woman who was tried and convicted of witchcraft during the historical Salem Witch Trials of 1692.</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10</a:t>
            </a:fld>
            <a:endParaRPr lang="ko-KR" altLang="en-US"/>
          </a:p>
        </p:txBody>
      </p:sp>
    </p:spTree>
    <p:extLst>
      <p:ext uri="{BB962C8B-B14F-4D97-AF65-F5344CB8AC3E}">
        <p14:creationId xmlns:p14="http://schemas.microsoft.com/office/powerpoint/2010/main" val="959170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The Minister</a:t>
            </a:r>
            <a:endParaRPr lang="ko-KR" altLang="en-US" dirty="0"/>
          </a:p>
        </p:txBody>
      </p:sp>
      <p:sp>
        <p:nvSpPr>
          <p:cNvPr id="3" name="내용 개체 틀 2"/>
          <p:cNvSpPr>
            <a:spLocks noGrp="1"/>
          </p:cNvSpPr>
          <p:nvPr>
            <p:ph idx="1"/>
          </p:nvPr>
        </p:nvSpPr>
        <p:spPr/>
        <p:txBody>
          <a:bodyPr>
            <a:normAutofit/>
          </a:bodyPr>
          <a:lstStyle/>
          <a:p>
            <a:r>
              <a:rPr lang="en-US" altLang="ko-KR" dirty="0" smtClean="0"/>
              <a:t>The minister of Salem. The minister, a respectable pillar of the community, appears to be a follower of the devil. </a:t>
            </a:r>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11</a:t>
            </a:fld>
            <a:endParaRPr lang="ko-KR" altLang="en-US"/>
          </a:p>
        </p:txBody>
      </p:sp>
    </p:spTree>
    <p:extLst>
      <p:ext uri="{BB962C8B-B14F-4D97-AF65-F5344CB8AC3E}">
        <p14:creationId xmlns:p14="http://schemas.microsoft.com/office/powerpoint/2010/main" val="2767265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Deacon </a:t>
            </a:r>
            <a:r>
              <a:rPr lang="en-US" altLang="ko-KR" dirty="0" err="1" smtClean="0"/>
              <a:t>Gookin</a:t>
            </a:r>
            <a:endParaRPr lang="ko-KR" altLang="en-US" dirty="0"/>
          </a:p>
        </p:txBody>
      </p:sp>
      <p:sp>
        <p:nvSpPr>
          <p:cNvPr id="3" name="내용 개체 틀 2"/>
          <p:cNvSpPr>
            <a:spLocks noGrp="1"/>
          </p:cNvSpPr>
          <p:nvPr>
            <p:ph idx="1"/>
          </p:nvPr>
        </p:nvSpPr>
        <p:spPr/>
        <p:txBody>
          <a:bodyPr/>
          <a:lstStyle/>
          <a:p>
            <a:r>
              <a:rPr lang="en-US" altLang="ko-KR" dirty="0" smtClean="0"/>
              <a:t>A member of the clergy in Salem who appears to be a follower of the devil. The deacon is an important man in the church of Salem, and Goodman Brown thinks of him as very religious.</a:t>
            </a:r>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12</a:t>
            </a:fld>
            <a:endParaRPr lang="ko-KR" altLang="en-US"/>
          </a:p>
        </p:txBody>
      </p:sp>
    </p:spTree>
    <p:extLst>
      <p:ext uri="{BB962C8B-B14F-4D97-AF65-F5344CB8AC3E}">
        <p14:creationId xmlns:p14="http://schemas.microsoft.com/office/powerpoint/2010/main" val="2713228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Historical Context</a:t>
            </a:r>
            <a:endParaRPr lang="ko-KR" altLang="en-US" dirty="0"/>
          </a:p>
        </p:txBody>
      </p:sp>
      <p:sp>
        <p:nvSpPr>
          <p:cNvPr id="3" name="내용 개체 틀 2"/>
          <p:cNvSpPr>
            <a:spLocks noGrp="1"/>
          </p:cNvSpPr>
          <p:nvPr>
            <p:ph idx="1"/>
          </p:nvPr>
        </p:nvSpPr>
        <p:spPr/>
        <p:txBody>
          <a:bodyPr>
            <a:normAutofit fontScale="92500" lnSpcReduction="10000"/>
          </a:bodyPr>
          <a:lstStyle/>
          <a:p>
            <a:r>
              <a:rPr lang="en-US" altLang="ko-KR" dirty="0" smtClean="0"/>
              <a:t>the Salem Witch Trials of 1692: the villagers of Salem killed twenty-five innocent people who were accused of being witches. </a:t>
            </a:r>
          </a:p>
          <a:p>
            <a:r>
              <a:rPr lang="en-US" altLang="ko-KR" dirty="0" smtClean="0"/>
              <a:t>the Puritan intolerance of the Quakers: forbidding Quakers from settling in their towns and made it illegal to be a Quaker leading to imprisonments and hangings</a:t>
            </a:r>
          </a:p>
          <a:p>
            <a:r>
              <a:rPr lang="en-US" altLang="ko-KR" dirty="0" smtClean="0"/>
              <a:t>King Philip’s King War: a series of small skirmishes between Indians and colonists from 1675 to 1676.</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13</a:t>
            </a:fld>
            <a:endParaRPr lang="ko-KR" altLang="en-US"/>
          </a:p>
        </p:txBody>
      </p:sp>
    </p:spTree>
    <p:extLst>
      <p:ext uri="{BB962C8B-B14F-4D97-AF65-F5344CB8AC3E}">
        <p14:creationId xmlns:p14="http://schemas.microsoft.com/office/powerpoint/2010/main" val="1468957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Dark Romance</a:t>
            </a:r>
            <a:endParaRPr lang="ko-KR" altLang="en-US" dirty="0"/>
          </a:p>
        </p:txBody>
      </p:sp>
      <p:sp>
        <p:nvSpPr>
          <p:cNvPr id="3" name="내용 개체 틀 2"/>
          <p:cNvSpPr>
            <a:spLocks noGrp="1"/>
          </p:cNvSpPr>
          <p:nvPr>
            <p:ph idx="1"/>
          </p:nvPr>
        </p:nvSpPr>
        <p:spPr/>
        <p:txBody>
          <a:bodyPr>
            <a:normAutofit/>
          </a:bodyPr>
          <a:lstStyle/>
          <a:p>
            <a:r>
              <a:rPr lang="en-US" altLang="ko-KR" dirty="0" smtClean="0"/>
              <a:t>Vivid descriptions of morbid or gloomy events, coupled with emotional or psychological torment.</a:t>
            </a:r>
          </a:p>
          <a:p>
            <a:pPr marL="0" indent="0">
              <a:buNone/>
            </a:pPr>
            <a:r>
              <a:rPr lang="en-US" altLang="ko-KR" dirty="0" smtClean="0"/>
              <a:t> </a:t>
            </a:r>
          </a:p>
          <a:p>
            <a:r>
              <a:rPr lang="en-US" altLang="ko-KR" dirty="0" smtClean="0"/>
              <a:t>Emphasis on emotion and extremity with a gothic sensibility.</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14</a:t>
            </a:fld>
            <a:endParaRPr lang="ko-KR" altLang="en-US"/>
          </a:p>
        </p:txBody>
      </p:sp>
    </p:spTree>
    <p:extLst>
      <p:ext uri="{BB962C8B-B14F-4D97-AF65-F5344CB8AC3E}">
        <p14:creationId xmlns:p14="http://schemas.microsoft.com/office/powerpoint/2010/main" val="3202063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The Fall of Man</a:t>
            </a:r>
            <a:endParaRPr lang="ko-KR" altLang="en-US" dirty="0"/>
          </a:p>
        </p:txBody>
      </p:sp>
      <p:sp>
        <p:nvSpPr>
          <p:cNvPr id="3" name="내용 개체 틀 2"/>
          <p:cNvSpPr>
            <a:spLocks noGrp="1"/>
          </p:cNvSpPr>
          <p:nvPr>
            <p:ph idx="1"/>
          </p:nvPr>
        </p:nvSpPr>
        <p:spPr/>
        <p:txBody>
          <a:bodyPr>
            <a:normAutofit fontScale="92500" lnSpcReduction="10000"/>
          </a:bodyPr>
          <a:lstStyle/>
          <a:p>
            <a:r>
              <a:rPr lang="en-US" altLang="ko-KR" dirty="0" smtClean="0"/>
              <a:t>an allegory of the fall of man to illustrate the inherent fallibility and hypocrisy in American religion. </a:t>
            </a:r>
          </a:p>
          <a:p>
            <a:r>
              <a:rPr lang="en-US" altLang="ko-KR" dirty="0" smtClean="0"/>
              <a:t>a story of a man tempted by the devil because of his curiosity and the weakness of his faith. </a:t>
            </a:r>
          </a:p>
          <a:p>
            <a:r>
              <a:rPr lang="en-US" altLang="ko-KR" dirty="0" smtClean="0"/>
              <a:t>Like Eve in the book of </a:t>
            </a:r>
            <a:r>
              <a:rPr lang="en-US" altLang="ko-KR" i="1" dirty="0" smtClean="0"/>
              <a:t>Genesis</a:t>
            </a:r>
            <a:r>
              <a:rPr lang="en-US" altLang="ko-KR" dirty="0" smtClean="0"/>
              <a:t>, Goodman Brown cannot help himself from wanting to know what lies behind the mystery of the forest. </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15</a:t>
            </a:fld>
            <a:endParaRPr lang="ko-KR" altLang="en-US"/>
          </a:p>
        </p:txBody>
      </p:sp>
    </p:spTree>
    <p:extLst>
      <p:ext uri="{BB962C8B-B14F-4D97-AF65-F5344CB8AC3E}">
        <p14:creationId xmlns:p14="http://schemas.microsoft.com/office/powerpoint/2010/main" val="81547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Prominent Friends</a:t>
            </a:r>
            <a:endParaRPr lang="ko-KR" altLang="en-US" dirty="0"/>
          </a:p>
        </p:txBody>
      </p:sp>
      <p:sp>
        <p:nvSpPr>
          <p:cNvPr id="3" name="내용 개체 틀 2"/>
          <p:cNvSpPr>
            <a:spLocks noGrp="1"/>
          </p:cNvSpPr>
          <p:nvPr>
            <p:ph idx="1"/>
          </p:nvPr>
        </p:nvSpPr>
        <p:spPr/>
        <p:txBody>
          <a:bodyPr>
            <a:normAutofit fontScale="92500" lnSpcReduction="20000"/>
          </a:bodyPr>
          <a:lstStyle/>
          <a:p>
            <a:r>
              <a:rPr lang="en-US" altLang="ko-KR" dirty="0" smtClean="0"/>
              <a:t>Herman Melville, writing a penetrating study of Hawthorne's writings, 'Hawthorne and His Mosses' (1850). </a:t>
            </a:r>
          </a:p>
          <a:p>
            <a:r>
              <a:rPr lang="en-US" altLang="ko-KR" dirty="0" smtClean="0"/>
              <a:t>Poe, calling Hawthorne 'the example, </a:t>
            </a:r>
            <a:r>
              <a:rPr lang="en-US" altLang="ko-KR" i="1" dirty="0" smtClean="0"/>
              <a:t>par excellence</a:t>
            </a:r>
            <a:r>
              <a:rPr lang="en-US" altLang="ko-KR" dirty="0" smtClean="0"/>
              <a:t>, in this country, of the privately-admired and publicly-underappreciated man of genius‘ 1847.</a:t>
            </a:r>
          </a:p>
          <a:p>
            <a:r>
              <a:rPr lang="en-US" altLang="ko-KR" dirty="0" smtClean="0"/>
              <a:t>Henry Wadsworth Longfellow, a college friend.</a:t>
            </a:r>
          </a:p>
          <a:p>
            <a:r>
              <a:rPr lang="en-US" altLang="ko-KR" dirty="0" smtClean="0"/>
              <a:t>Franklin Pierce, US President elected in 1853.</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2</a:t>
            </a:fld>
            <a:endParaRPr lang="ko-KR" altLang="en-US"/>
          </a:p>
        </p:txBody>
      </p:sp>
    </p:spTree>
    <p:extLst>
      <p:ext uri="{BB962C8B-B14F-4D97-AF65-F5344CB8AC3E}">
        <p14:creationId xmlns:p14="http://schemas.microsoft.com/office/powerpoint/2010/main" val="377150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smtClean="0"/>
              <a:t>Young Goodman Brown</a:t>
            </a:r>
            <a:endParaRPr lang="ko-KR" altLang="en-US" dirty="0"/>
          </a:p>
        </p:txBody>
      </p:sp>
      <p:sp>
        <p:nvSpPr>
          <p:cNvPr id="3" name="부제목 2"/>
          <p:cNvSpPr>
            <a:spLocks noGrp="1"/>
          </p:cNvSpPr>
          <p:nvPr>
            <p:ph type="subTitle" idx="1"/>
          </p:nvPr>
        </p:nvSpPr>
        <p:spPr/>
        <p:txBody>
          <a:bodyPr/>
          <a:lstStyle/>
          <a:p>
            <a:r>
              <a:rPr lang="en-US" altLang="ko-KR" smtClean="0"/>
              <a:t>Nathaniel Hawthorne</a:t>
            </a:r>
            <a:endParaRPr lang="ko-KR" altLang="en-US" dirty="0"/>
          </a:p>
        </p:txBody>
      </p:sp>
    </p:spTree>
    <p:extLst>
      <p:ext uri="{BB962C8B-B14F-4D97-AF65-F5344CB8AC3E}">
        <p14:creationId xmlns:p14="http://schemas.microsoft.com/office/powerpoint/2010/main" val="2777234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Young Goodman Brown</a:t>
            </a:r>
            <a:endParaRPr lang="ko-KR" altLang="en-US" dirty="0"/>
          </a:p>
        </p:txBody>
      </p:sp>
      <p:sp>
        <p:nvSpPr>
          <p:cNvPr id="3" name="내용 개체 틀 2"/>
          <p:cNvSpPr>
            <a:spLocks noGrp="1"/>
          </p:cNvSpPr>
          <p:nvPr>
            <p:ph idx="1"/>
          </p:nvPr>
        </p:nvSpPr>
        <p:spPr/>
        <p:txBody>
          <a:bodyPr>
            <a:normAutofit fontScale="92500" lnSpcReduction="10000"/>
          </a:bodyPr>
          <a:lstStyle/>
          <a:p>
            <a:r>
              <a:rPr lang="en-US" altLang="ko-KR" dirty="0" smtClean="0"/>
              <a:t>"Young Goodman Brown“, a short story published in 1835. </a:t>
            </a:r>
          </a:p>
          <a:p>
            <a:r>
              <a:rPr lang="en-US" altLang="ko-KR" dirty="0" smtClean="0"/>
              <a:t>the Calvinist/Puritan belief that all of humanity exists in a state of depravity, except those who are born in a state of grace. </a:t>
            </a:r>
          </a:p>
          <a:p>
            <a:r>
              <a:rPr lang="en-US" altLang="ko-KR" dirty="0" smtClean="0"/>
              <a:t>exposing the hypocrisy of Puritan culture.</a:t>
            </a:r>
          </a:p>
          <a:p>
            <a:r>
              <a:rPr lang="en-US" altLang="ko-KR" dirty="0" smtClean="0"/>
              <a:t>Young Goodman Brown's symbolic journey into self-scrutiny resulting in his loss of virtue and faith.</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4</a:t>
            </a:fld>
            <a:endParaRPr lang="ko-KR" altLang="en-US"/>
          </a:p>
        </p:txBody>
      </p:sp>
    </p:spTree>
    <p:extLst>
      <p:ext uri="{BB962C8B-B14F-4D97-AF65-F5344CB8AC3E}">
        <p14:creationId xmlns:p14="http://schemas.microsoft.com/office/powerpoint/2010/main" val="263920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Allegory</a:t>
            </a:r>
            <a:endParaRPr lang="ko-KR" altLang="en-US" dirty="0"/>
          </a:p>
        </p:txBody>
      </p:sp>
      <p:sp>
        <p:nvSpPr>
          <p:cNvPr id="3" name="내용 개체 틀 2"/>
          <p:cNvSpPr>
            <a:spLocks noGrp="1"/>
          </p:cNvSpPr>
          <p:nvPr>
            <p:ph idx="1"/>
          </p:nvPr>
        </p:nvSpPr>
        <p:spPr/>
        <p:txBody>
          <a:bodyPr>
            <a:normAutofit fontScale="85000" lnSpcReduction="10000"/>
          </a:bodyPr>
          <a:lstStyle/>
          <a:p>
            <a:r>
              <a:rPr lang="en-US" altLang="ko-KR" dirty="0" smtClean="0"/>
              <a:t>a literary device in which characters or events in a literary, visual, or musical art form represent or symbolize ideas and concepts to illustrate complex ideas and concepts in ways that are easily digestible and tangible to its viewers, readers, or listeners. </a:t>
            </a:r>
          </a:p>
          <a:p>
            <a:r>
              <a:rPr lang="en-US" altLang="ko-KR" dirty="0" smtClean="0"/>
              <a:t>an extended metaphor like Plato's "Allegory of the Cave." </a:t>
            </a:r>
          </a:p>
          <a:p>
            <a:r>
              <a:rPr lang="en-US" altLang="ko-KR" dirty="0" smtClean="0"/>
              <a:t>“Young Goodman Brown” as an allegory about the recognition of evil and depravity as the nature of humanity.</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5</a:t>
            </a:fld>
            <a:endParaRPr lang="ko-KR" altLang="en-US"/>
          </a:p>
        </p:txBody>
      </p:sp>
    </p:spTree>
    <p:extLst>
      <p:ext uri="{BB962C8B-B14F-4D97-AF65-F5344CB8AC3E}">
        <p14:creationId xmlns:p14="http://schemas.microsoft.com/office/powerpoint/2010/main" val="394939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Puritanism</a:t>
            </a:r>
            <a:endParaRPr lang="ko-KR" altLang="en-US" dirty="0"/>
          </a:p>
        </p:txBody>
      </p:sp>
      <p:sp>
        <p:nvSpPr>
          <p:cNvPr id="3" name="내용 개체 틀 2"/>
          <p:cNvSpPr>
            <a:spLocks noGrp="1"/>
          </p:cNvSpPr>
          <p:nvPr>
            <p:ph idx="1"/>
          </p:nvPr>
        </p:nvSpPr>
        <p:spPr/>
        <p:txBody>
          <a:bodyPr>
            <a:normAutofit lnSpcReduction="10000"/>
          </a:bodyPr>
          <a:lstStyle/>
          <a:p>
            <a:r>
              <a:rPr lang="en-US" altLang="ko-KR" dirty="0" smtClean="0"/>
              <a:t>a movement to reform the Church of England accepting the interpretations of John Calvin (1509-64) on the nature of man, free will and predestination.</a:t>
            </a:r>
          </a:p>
          <a:p>
            <a:r>
              <a:rPr lang="en-US" altLang="ko-KR" dirty="0" smtClean="0"/>
              <a:t>Covenants, the promises which God makes to human beings and which are recorded in the Bible such as the covenant of works and the covenant of grace.</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6</a:t>
            </a:fld>
            <a:endParaRPr lang="ko-KR" altLang="en-US"/>
          </a:p>
        </p:txBody>
      </p:sp>
    </p:spTree>
    <p:extLst>
      <p:ext uri="{BB962C8B-B14F-4D97-AF65-F5344CB8AC3E}">
        <p14:creationId xmlns:p14="http://schemas.microsoft.com/office/powerpoint/2010/main" val="1971714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Characters: Goodman Brown  </a:t>
            </a:r>
            <a:endParaRPr lang="ko-KR" altLang="en-US" dirty="0"/>
          </a:p>
        </p:txBody>
      </p:sp>
      <p:sp>
        <p:nvSpPr>
          <p:cNvPr id="3" name="내용 개체 틀 2"/>
          <p:cNvSpPr>
            <a:spLocks noGrp="1"/>
          </p:cNvSpPr>
          <p:nvPr>
            <p:ph idx="1"/>
          </p:nvPr>
        </p:nvSpPr>
        <p:spPr/>
        <p:txBody>
          <a:bodyPr>
            <a:normAutofit fontScale="92500" lnSpcReduction="10000"/>
          </a:bodyPr>
          <a:lstStyle/>
          <a:p>
            <a:r>
              <a:rPr lang="en-US" altLang="ko-KR" dirty="0" smtClean="0"/>
              <a:t>A young resident of Salem and the story’s protagonist. Goodman Brown is a good Christian who has recently married Faith. He takes pride in his family’s history of piety and their reputation in the community as godly men. His curiosity, however, leads him to accept an invitation from a mysterious traveler to observe an evil ceremony in middle of the forest, one that shocks and disillusions him. </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7</a:t>
            </a:fld>
            <a:endParaRPr lang="ko-KR" altLang="en-US"/>
          </a:p>
        </p:txBody>
      </p:sp>
    </p:spTree>
    <p:extLst>
      <p:ext uri="{BB962C8B-B14F-4D97-AF65-F5344CB8AC3E}">
        <p14:creationId xmlns:p14="http://schemas.microsoft.com/office/powerpoint/2010/main" val="1086616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Faith </a:t>
            </a:r>
            <a:endParaRPr lang="ko-KR" altLang="en-US" dirty="0"/>
          </a:p>
        </p:txBody>
      </p:sp>
      <p:sp>
        <p:nvSpPr>
          <p:cNvPr id="3" name="내용 개체 틀 2"/>
          <p:cNvSpPr>
            <a:spLocks noGrp="1"/>
          </p:cNvSpPr>
          <p:nvPr>
            <p:ph idx="1"/>
          </p:nvPr>
        </p:nvSpPr>
        <p:spPr/>
        <p:txBody>
          <a:bodyPr>
            <a:normAutofit lnSpcReduction="10000"/>
          </a:bodyPr>
          <a:lstStyle/>
          <a:p>
            <a:endParaRPr lang="en-US" altLang="ko-KR" dirty="0" smtClean="0"/>
          </a:p>
          <a:p>
            <a:r>
              <a:rPr lang="en-US" altLang="ko-KR" dirty="0" smtClean="0"/>
              <a:t>Goodman Brown’s wife. Faith is young, beautiful, and trusting, and Goodman Brown sees her as the embodiment of virtue. Although Goodman Brown initially ignores Faith’s claims to have had disturbing nightmares, seeing her at the evil ceremony in the forest prompts him to question his wife’s righteousness. </a:t>
            </a:r>
            <a:endParaRPr lang="ko-KR" altLang="en-US" dirty="0"/>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8</a:t>
            </a:fld>
            <a:endParaRPr lang="ko-KR" altLang="en-US"/>
          </a:p>
        </p:txBody>
      </p:sp>
    </p:spTree>
    <p:extLst>
      <p:ext uri="{BB962C8B-B14F-4D97-AF65-F5344CB8AC3E}">
        <p14:creationId xmlns:p14="http://schemas.microsoft.com/office/powerpoint/2010/main" val="3597469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The Old Man/Devil</a:t>
            </a:r>
            <a:endParaRPr lang="ko-KR" altLang="en-US" dirty="0"/>
          </a:p>
        </p:txBody>
      </p:sp>
      <p:sp>
        <p:nvSpPr>
          <p:cNvPr id="3" name="내용 개체 틀 2"/>
          <p:cNvSpPr>
            <a:spLocks noGrp="1"/>
          </p:cNvSpPr>
          <p:nvPr>
            <p:ph idx="1"/>
          </p:nvPr>
        </p:nvSpPr>
        <p:spPr/>
        <p:txBody>
          <a:bodyPr>
            <a:normAutofit fontScale="92500"/>
          </a:bodyPr>
          <a:lstStyle/>
          <a:p>
            <a:endParaRPr lang="en-US" altLang="ko-KR" dirty="0" smtClean="0"/>
          </a:p>
          <a:p>
            <a:r>
              <a:rPr lang="en-US" altLang="ko-KR" dirty="0" err="1" smtClean="0"/>
              <a:t>Theman</a:t>
            </a:r>
            <a:r>
              <a:rPr lang="en-US" altLang="ko-KR" dirty="0" smtClean="0"/>
              <a:t>, possibly the devil, who tempts Goodman Brown into attending the ceremony in the forest. The man intercepts Goodman Brown in the middle of the dark road, then presides over the ceremony. He sees through the Salem villagers’ charade of Christian piety and prides himself on the godly men he has been able to turn to evil. </a:t>
            </a:r>
          </a:p>
        </p:txBody>
      </p:sp>
      <p:sp>
        <p:nvSpPr>
          <p:cNvPr id="4" name="날짜 개체 틀 3"/>
          <p:cNvSpPr>
            <a:spLocks noGrp="1"/>
          </p:cNvSpPr>
          <p:nvPr>
            <p:ph type="dt" sz="half" idx="10"/>
          </p:nvPr>
        </p:nvSpPr>
        <p:spPr/>
        <p:txBody>
          <a:bodyPr/>
          <a:lstStyle/>
          <a:p>
            <a:fld id="{17ADE33E-87AD-4B3B-9A7B-F259F0BAC33A}" type="datetime1">
              <a:rPr lang="ko-KR" altLang="en-US" smtClean="0"/>
              <a:t>2015-08-26</a:t>
            </a:fld>
            <a:endParaRPr lang="ko-KR" altLang="en-US"/>
          </a:p>
        </p:txBody>
      </p:sp>
      <p:sp>
        <p:nvSpPr>
          <p:cNvPr id="5" name="바닥글 개체 틀 4"/>
          <p:cNvSpPr>
            <a:spLocks noGrp="1"/>
          </p:cNvSpPr>
          <p:nvPr>
            <p:ph type="ftr" sz="quarter" idx="11"/>
          </p:nvPr>
        </p:nvSpPr>
        <p:spPr/>
        <p:txBody>
          <a:bodyPr/>
          <a:lstStyle/>
          <a:p>
            <a:r>
              <a:rPr lang="ko-KR" altLang="en-US" smtClean="0"/>
              <a:t>영문학입문 </a:t>
            </a:r>
            <a:r>
              <a:rPr lang="en-US" altLang="ko-KR" smtClean="0"/>
              <a:t>35576-02</a:t>
            </a:r>
            <a:endParaRPr lang="ko-KR" altLang="en-US"/>
          </a:p>
        </p:txBody>
      </p:sp>
      <p:sp>
        <p:nvSpPr>
          <p:cNvPr id="6" name="슬라이드 번호 개체 틀 5"/>
          <p:cNvSpPr>
            <a:spLocks noGrp="1"/>
          </p:cNvSpPr>
          <p:nvPr>
            <p:ph type="sldNum" sz="quarter" idx="12"/>
          </p:nvPr>
        </p:nvSpPr>
        <p:spPr/>
        <p:txBody>
          <a:bodyPr/>
          <a:lstStyle/>
          <a:p>
            <a:fld id="{653D6AD8-2A38-4EE9-B5D9-A71330593602}" type="slidenum">
              <a:rPr lang="ko-KR" altLang="en-US" smtClean="0"/>
              <a:t>9</a:t>
            </a:fld>
            <a:endParaRPr lang="ko-KR" altLang="en-US"/>
          </a:p>
        </p:txBody>
      </p:sp>
    </p:spTree>
    <p:extLst>
      <p:ext uri="{BB962C8B-B14F-4D97-AF65-F5344CB8AC3E}">
        <p14:creationId xmlns:p14="http://schemas.microsoft.com/office/powerpoint/2010/main" val="1228409652"/>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892</Words>
  <Application>Microsoft Office PowerPoint</Application>
  <PresentationFormat>화면 슬라이드 쇼(4:3)</PresentationFormat>
  <Paragraphs>88</Paragraphs>
  <Slides>15</Slides>
  <Notes>0</Notes>
  <HiddenSlides>0</HiddenSlides>
  <MMClips>0</MMClips>
  <ScaleCrop>false</ScaleCrop>
  <HeadingPairs>
    <vt:vector size="4" baseType="variant">
      <vt:variant>
        <vt:lpstr>테마</vt:lpstr>
      </vt:variant>
      <vt:variant>
        <vt:i4>1</vt:i4>
      </vt:variant>
      <vt:variant>
        <vt:lpstr>슬라이드 제목</vt:lpstr>
      </vt:variant>
      <vt:variant>
        <vt:i4>15</vt:i4>
      </vt:variant>
    </vt:vector>
  </HeadingPairs>
  <TitlesOfParts>
    <vt:vector size="16" baseType="lpstr">
      <vt:lpstr>Office 테마</vt:lpstr>
      <vt:lpstr>Biography</vt:lpstr>
      <vt:lpstr>Prominent Friends</vt:lpstr>
      <vt:lpstr>Young Goodman Brown</vt:lpstr>
      <vt:lpstr>Young Goodman Brown</vt:lpstr>
      <vt:lpstr>Allegory</vt:lpstr>
      <vt:lpstr>Puritanism</vt:lpstr>
      <vt:lpstr>Characters: Goodman Brown  </vt:lpstr>
      <vt:lpstr>Faith </vt:lpstr>
      <vt:lpstr>The Old Man/Devil</vt:lpstr>
      <vt:lpstr>Goody Cloyse</vt:lpstr>
      <vt:lpstr>The Minister</vt:lpstr>
      <vt:lpstr>Deacon Gookin</vt:lpstr>
      <vt:lpstr>Historical Context</vt:lpstr>
      <vt:lpstr>Dark Romance</vt:lpstr>
      <vt:lpstr>The Fall of Man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Goodman Brown</dc:title>
  <dc:creator>user</dc:creator>
  <cp:lastModifiedBy>user</cp:lastModifiedBy>
  <cp:revision>9</cp:revision>
  <dcterms:created xsi:type="dcterms:W3CDTF">2014-03-07T01:25:34Z</dcterms:created>
  <dcterms:modified xsi:type="dcterms:W3CDTF">2015-08-26T11:15:59Z</dcterms:modified>
</cp:coreProperties>
</file>